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6" r:id="rId3"/>
  </p:sldMasterIdLst>
  <p:notesMasterIdLst>
    <p:notesMasterId r:id="rId20"/>
  </p:notesMasterIdLst>
  <p:sldIdLst>
    <p:sldId id="282" r:id="rId4"/>
    <p:sldId id="284" r:id="rId5"/>
    <p:sldId id="278" r:id="rId6"/>
    <p:sldId id="279" r:id="rId7"/>
    <p:sldId id="262" r:id="rId8"/>
    <p:sldId id="263" r:id="rId9"/>
    <p:sldId id="276" r:id="rId10"/>
    <p:sldId id="281" r:id="rId11"/>
    <p:sldId id="275" r:id="rId12"/>
    <p:sldId id="277" r:id="rId13"/>
    <p:sldId id="280" r:id="rId14"/>
    <p:sldId id="270" r:id="rId15"/>
    <p:sldId id="272" r:id="rId16"/>
    <p:sldId id="271" r:id="rId17"/>
    <p:sldId id="273" r:id="rId18"/>
    <p:sldId id="283" r:id="rId19"/>
  </p:sldIdLst>
  <p:sldSz cx="9144000" cy="6858000" type="screen4x3"/>
  <p:notesSz cx="6858000" cy="9144000"/>
  <p:embeddedFontLst>
    <p:embeddedFont>
      <p:font typeface="Franklin Gothic Medium" pitchFamily="34" charset="0"/>
      <p:regular r:id="rId21"/>
      <p:italic r:id="rId22"/>
    </p:embeddedFon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unga" pitchFamily="34" charset="0"/>
      <p:regular r:id="rId32"/>
      <p:bold r:id="rId33"/>
    </p:embeddedFont>
    <p:embeddedFont>
      <p:font typeface="Franklin Gothic Book" pitchFamily="34" charset="0"/>
      <p:regular r:id="rId34"/>
      <p:italic r:id="rId35"/>
    </p:embeddedFont>
    <p:embeddedFont>
      <p:font typeface="NikoshBAN" pitchFamily="2" charset="0"/>
      <p:regular r:id="rId36"/>
    </p:embeddedFont>
    <p:embeddedFont>
      <p:font typeface="Georgia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7B56F-9275-4C68-9790-109460DDF032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9CFBE-90ED-4F6F-9ED8-180624BF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4B1A-21E0-406B-A349-A6B3DF20F8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3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635A-F3BB-4E5E-A6F9-C8AFC7B147F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8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7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2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1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7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5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0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89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5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6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6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1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4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রহ্‌মানির রহীম”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429000"/>
            <a:ext cx="44196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90888"/>
            <a:ext cx="4317448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35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343400" y="-76200"/>
            <a:ext cx="4800600" cy="2823865"/>
            <a:chOff x="1752600" y="1066800"/>
            <a:chExt cx="5715000" cy="336173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00800" y="1676400"/>
              <a:ext cx="7620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400800" y="1676400"/>
              <a:ext cx="762000" cy="22142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971800" y="1680866"/>
              <a:ext cx="3429000" cy="220979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057400" y="1676400"/>
              <a:ext cx="914400" cy="221426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57400" y="1680866"/>
              <a:ext cx="5105400" cy="22053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43200" y="1066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1066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2600" y="1071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1200" y="39668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39668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1143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057400" y="1676401"/>
              <a:ext cx="4343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057400" y="3886198"/>
              <a:ext cx="4343400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057400" y="1680866"/>
              <a:ext cx="0" cy="22097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400800" y="1680866"/>
              <a:ext cx="0" cy="22053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46888" y="190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ABC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ত্রিভুজক্ষেত্রদ্বয়ের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888" y="2438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একই ভূমি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এর উপর এবং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888" y="2967335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একই সমান্তরাল রেখাযুগল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AD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এর মধ্যে অবস্থিত।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288" y="388173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প্রমাণ করতে হবে যে,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Δ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ক্ষেত্র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এর ক্ষেত্রফল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Δ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ক্ষেত্রফল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088" y="137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বিশেষ নির্বাচনঃ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888" y="493537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অংকনঃ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9888" y="4935378"/>
            <a:ext cx="706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BC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রেখাংশের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বিন্দুতে যথাক্রমে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BE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CF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লম্ব অংকন করি।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2688" y="5417403"/>
            <a:ext cx="706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AD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রেখার বর্ধিত অংশকে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বিন্দুতে এবং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AD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রেখাকে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বিন্দুতে ছেদ করে। 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EBCF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আয়তক্ষেত্র তৈরি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90136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EBCF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আয়তক্ষেত্র , এখন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088" y="101840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প্রমাণঃ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4733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Calibri"/>
                <a:cs typeface="Calibri"/>
              </a:rPr>
              <a:t>Δ</a:t>
            </a:r>
            <a:r>
              <a:rPr lang="bn-BD" sz="2400" dirty="0" smtClean="0">
                <a:latin typeface="Calibri"/>
                <a:cs typeface="Calibri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ABC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এবং আয়তক্ষেত্র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EBCF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একই ভুমি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এর উপর এবং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053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BC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ED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সমান্তরাল রেখাংশের মধ্যে অবস্থিত।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690423"/>
                <a:ext cx="63246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2400" dirty="0">
                    <a:cs typeface="Calibri"/>
                  </a:rPr>
                  <a:t>Δ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ক্ষেত্র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ABC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(আয়তক্ষেত্র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EBCF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)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90423"/>
                <a:ext cx="6324600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1543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3272314"/>
                <a:ext cx="57150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অনুরূপভাবে, </a:t>
                </a:r>
                <a:r>
                  <a:rPr lang="en-US" sz="2400" dirty="0">
                    <a:cs typeface="Calibri"/>
                  </a:rPr>
                  <a:t>Δ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ক্ষেত্র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DBC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(আয়তক্ষেত্র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EBCF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)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72314"/>
                <a:ext cx="5715000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1599" r="-1066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4400" y="4013537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/>
              </a:rPr>
              <a:t>Δ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ক্ষেত্র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ABC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 ক্ষেত্রফল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dirty="0">
                <a:cs typeface="Calibri"/>
              </a:rPr>
              <a:t>Δ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ক্ষেত্র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DBC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এর  ক্ষেত্রফল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			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প্রমাণিত 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1600" y="304800"/>
            <a:ext cx="5354782" cy="923330"/>
            <a:chOff x="1371600" y="304800"/>
            <a:chExt cx="5354782" cy="923330"/>
          </a:xfrm>
          <a:blipFill>
            <a:blip r:embed="rId3"/>
            <a:tile tx="0" ty="0" sx="100000" sy="100000" flip="none" algn="tl"/>
          </a:blipFill>
        </p:grpSpPr>
        <p:sp>
          <p:nvSpPr>
            <p:cNvPr id="12" name="Flowchart: Alternate Process 11"/>
            <p:cNvSpPr/>
            <p:nvPr/>
          </p:nvSpPr>
          <p:spPr>
            <a:xfrm>
              <a:off x="1371600" y="304800"/>
              <a:ext cx="5354782" cy="923330"/>
            </a:xfrm>
            <a:prstGeom prst="flowChartAlternateProcess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1600" y="304800"/>
              <a:ext cx="5354782" cy="92333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33109"/>
            <a:ext cx="80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8345714" cy="2286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600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ক- দল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343400"/>
            <a:ext cx="8345714" cy="2133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600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খ- দল</a:t>
            </a:r>
          </a:p>
        </p:txBody>
      </p:sp>
    </p:spTree>
    <p:extLst>
      <p:ext uri="{BB962C8B-B14F-4D97-AF65-F5344CB8AC3E}">
        <p14:creationId xmlns:p14="http://schemas.microsoft.com/office/powerpoint/2010/main" val="778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1326009"/>
            <a:ext cx="3124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3" y="1000427"/>
            <a:ext cx="383419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8036" y="3916809"/>
            <a:ext cx="8001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2590800"/>
            <a:ext cx="7696200" cy="3352800"/>
            <a:chOff x="685800" y="1828800"/>
            <a:chExt cx="7696200" cy="3352800"/>
          </a:xfrm>
        </p:grpSpPr>
        <p:sp>
          <p:nvSpPr>
            <p:cNvPr id="2" name="Rounded Rectangle 1"/>
            <p:cNvSpPr/>
            <p:nvPr/>
          </p:nvSpPr>
          <p:spPr>
            <a:xfrm>
              <a:off x="685800" y="1828800"/>
              <a:ext cx="7696200" cy="3352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0" y="2955429"/>
              <a:ext cx="7467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endParaRPr lang="en-US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</a:p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endPara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914400" y="3124200"/>
              <a:ext cx="368300" cy="2122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05200"/>
              <a:ext cx="384175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962400"/>
              <a:ext cx="3841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ular Callout 3"/>
          <p:cNvSpPr/>
          <p:nvPr/>
        </p:nvSpPr>
        <p:spPr>
          <a:xfrm>
            <a:off x="1524000" y="152400"/>
            <a:ext cx="6019800" cy="16002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58670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1905000"/>
            <a:ext cx="7162800" cy="1219200"/>
            <a:chOff x="1066800" y="1905000"/>
            <a:chExt cx="7162800" cy="12192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1905000"/>
              <a:ext cx="7162800" cy="1219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1200" y="2133600"/>
              <a:ext cx="5943600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শিক্ষাই জাতির মেরুদণ্ড </a:t>
              </a:r>
              <a:endPara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2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172200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2133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 সার্বিক কল্যাণ কামনা করে আজকের পাঠদান শেষ করছি-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962400"/>
            <a:ext cx="6705600" cy="1862048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65100" prst="coolSlant"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5794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685800"/>
            <a:ext cx="4114800" cy="4953000"/>
            <a:chOff x="381000" y="941436"/>
            <a:chExt cx="4114800" cy="4953000"/>
          </a:xfrm>
        </p:grpSpPr>
        <p:pic>
          <p:nvPicPr>
            <p:cNvPr id="6" name="Picture 5" descr="hemcrete-ed01.jpg"/>
            <p:cNvPicPr>
              <a:picLocks noChangeAspect="1"/>
            </p:cNvPicPr>
            <p:nvPr/>
          </p:nvPicPr>
          <p:blipFill>
            <a:blip r:embed="rId2"/>
            <a:srcRect l="11795" r="12830"/>
            <a:stretch>
              <a:fillRect/>
            </a:stretch>
          </p:blipFill>
          <p:spPr>
            <a:xfrm>
              <a:off x="707928" y="1976292"/>
              <a:ext cx="3483072" cy="3095625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381000" y="941436"/>
              <a:ext cx="4114800" cy="4953000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5" descr="C:\Documents and Settings\User\My Documents\Draft Images\laptop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38200"/>
            <a:ext cx="36290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5064" y="5754469"/>
            <a:ext cx="623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গুলোর প্রত্যেক পৃষ্ঠ আয়তক্ষেত্র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raft Images\making-the-croiss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User\My Documents\Draft Images\ang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667000"/>
            <a:ext cx="4632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User\My Documents\Draft Images\scale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21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ত্রিভুজক্ষেত্র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81001"/>
            <a:ext cx="5791199" cy="11593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r>
              <a:rPr lang="bn-BD" sz="5400" b="1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3999" y="3241964"/>
            <a:ext cx="6096000" cy="2625436"/>
            <a:chOff x="1524000" y="2209800"/>
            <a:chExt cx="6096000" cy="3581400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Flowchart: Alternate Process 4"/>
            <p:cNvSpPr/>
            <p:nvPr/>
          </p:nvSpPr>
          <p:spPr>
            <a:xfrm>
              <a:off x="1524000" y="2209800"/>
              <a:ext cx="6096000" cy="3581400"/>
            </a:xfrm>
            <a:prstGeom prst="flowChartAlternateProcess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0983" y="2867561"/>
              <a:ext cx="5999017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পঞ্চদশ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ক্ষেত্রফল সম্পর্কিত উপপাদ্য ও সম্পাদ্য  </a:t>
              </a:r>
              <a:r>
                <a: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3200400" y="1676400"/>
            <a:ext cx="2895600" cy="12380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as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as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ণি </a:t>
            </a:r>
            <a:endParaRPr lang="as-IN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 : </a:t>
            </a:r>
            <a:r>
              <a:rPr lang="as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334" y="76200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152400" y="1600200"/>
            <a:ext cx="6400800" cy="129540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 শিক্ষার্থীরা ........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33600" y="152400"/>
            <a:ext cx="4038600" cy="1219200"/>
            <a:chOff x="1371600" y="457200"/>
            <a:chExt cx="6629400" cy="1219200"/>
          </a:xfrm>
        </p:grpSpPr>
        <p:sp>
          <p:nvSpPr>
            <p:cNvPr id="2" name="Rounded Rectangle 1"/>
            <p:cNvSpPr/>
            <p:nvPr/>
          </p:nvSpPr>
          <p:spPr>
            <a:xfrm>
              <a:off x="1371600" y="457200"/>
              <a:ext cx="6629400" cy="12192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685800"/>
              <a:ext cx="464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5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 ফল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3124200"/>
            <a:ext cx="8610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বহুভুজ ক্ষেত্রের ক্ষেত্রফলের ধারণা ব্যাখ্যা করতে পারবে। 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2। ক্ষেত্রফল সংক্রান্ত উপপাদ্য যাচাই ও প্রমাণ করতে পারবে।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2438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উপপাদ্যঃ 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74893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 কর যে, একই ভূমির উপর এবং একই সমান্তরাল রেখাযুগলের মধ্যে অবস্থিত সকল ত্রিভুজের ক্ষেত্রফল সমান।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61888" y="2031601"/>
            <a:ext cx="64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89504" y="1519535"/>
            <a:ext cx="384048" cy="38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69864" y="1519535"/>
            <a:ext cx="384048" cy="38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1523286"/>
            <a:ext cx="384048" cy="38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9424" y="3955600"/>
            <a:ext cx="384048" cy="38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7880" y="3955600"/>
            <a:ext cx="384048" cy="38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3952" y="1583543"/>
            <a:ext cx="384048" cy="38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86000" y="2026210"/>
            <a:ext cx="4315968" cy="1859990"/>
            <a:chOff x="2286000" y="2031601"/>
            <a:chExt cx="4315968" cy="185999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961888" y="2031601"/>
              <a:ext cx="640080" cy="18599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13432" y="2035353"/>
              <a:ext cx="4288536" cy="1852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86000" y="3886200"/>
              <a:ext cx="3648456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286000" y="2026207"/>
            <a:ext cx="3675888" cy="1859993"/>
            <a:chOff x="2286000" y="2031601"/>
            <a:chExt cx="3675888" cy="1859993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286000" y="3891592"/>
              <a:ext cx="3648456" cy="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081528" y="2035353"/>
              <a:ext cx="2880360" cy="18562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313432" y="2031601"/>
              <a:ext cx="768096" cy="185999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86000" y="2031602"/>
            <a:ext cx="3675888" cy="1859990"/>
            <a:chOff x="2286000" y="2031602"/>
            <a:chExt cx="3675888" cy="185999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313432" y="2031602"/>
              <a:ext cx="36484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313432" y="2035353"/>
              <a:ext cx="0" cy="1856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961888" y="2035353"/>
              <a:ext cx="0" cy="18524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286000" y="3886198"/>
              <a:ext cx="3648456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V="1">
            <a:off x="2286000" y="3886198"/>
            <a:ext cx="3648456" cy="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286000" y="3886200"/>
            <a:ext cx="3648456" cy="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0" y="2026207"/>
            <a:ext cx="428853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52600" y="1066800"/>
            <a:ext cx="5715000" cy="3361730"/>
            <a:chOff x="1905000" y="1138535"/>
            <a:chExt cx="5715000" cy="3361730"/>
          </a:xfrm>
        </p:grpSpPr>
        <p:sp>
          <p:nvSpPr>
            <p:cNvPr id="2" name="Flowchart: Process 1"/>
            <p:cNvSpPr/>
            <p:nvPr/>
          </p:nvSpPr>
          <p:spPr>
            <a:xfrm>
              <a:off x="2209800" y="1676400"/>
              <a:ext cx="4343400" cy="22860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553200" y="1676400"/>
              <a:ext cx="762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553200" y="1676400"/>
              <a:ext cx="762000" cy="228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4200" y="1676400"/>
              <a:ext cx="3429000" cy="228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209800" y="1676400"/>
              <a:ext cx="914400" cy="228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209800" y="1676400"/>
              <a:ext cx="5105400" cy="228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95600" y="11385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600" y="11385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5000" y="1143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3600" y="4038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7000" y="4038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2800" y="1214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8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293</Words>
  <Application>Microsoft Office PowerPoint</Application>
  <PresentationFormat>On-screen Show (4:3)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Wingdings</vt:lpstr>
      <vt:lpstr>Franklin Gothic Medium</vt:lpstr>
      <vt:lpstr>Trebuchet MS</vt:lpstr>
      <vt:lpstr>Cambria Math</vt:lpstr>
      <vt:lpstr>Times New Roman</vt:lpstr>
      <vt:lpstr>Calibri</vt:lpstr>
      <vt:lpstr>Tunga</vt:lpstr>
      <vt:lpstr>Franklin Gothic Book</vt:lpstr>
      <vt:lpstr>NikoshBAN</vt:lpstr>
      <vt:lpstr>Georgia</vt:lpstr>
      <vt:lpstr>1_Office Theme</vt:lpstr>
      <vt:lpstr>Slipstream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89</cp:revision>
  <dcterms:created xsi:type="dcterms:W3CDTF">2006-08-16T00:00:00Z</dcterms:created>
  <dcterms:modified xsi:type="dcterms:W3CDTF">2016-12-24T14:19:02Z</dcterms:modified>
</cp:coreProperties>
</file>